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9" r:id="rId9"/>
    <p:sldId id="263" r:id="rId10"/>
    <p:sldId id="270" r:id="rId11"/>
    <p:sldId id="271" r:id="rId12"/>
    <p:sldId id="265" r:id="rId13"/>
    <p:sldId id="264" r:id="rId14"/>
    <p:sldId id="266" r:id="rId15"/>
    <p:sldId id="267" r:id="rId16"/>
    <p:sldId id="268" r:id="rId17"/>
  </p:sldIdLst>
  <p:sldSz cx="12192000" cy="6858000"/>
  <p:notesSz cx="6858000" cy="9144000"/>
  <p:defaultTextStyle>
    <a:defPPr>
      <a:defRPr lang="ru-K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9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E28808-26D1-4F4B-96F4-F3082078DD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008" y="1122362"/>
            <a:ext cx="8816632" cy="3571557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E0C639-B0CD-4365-98A9-C1E5FF6CF4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7008" y="5521960"/>
            <a:ext cx="8816632" cy="944879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780C52-E6BB-4B27-B5D8-2D33B2497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77C649-4A0C-4EF2-8FC1-2BCF0BF95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0E03F2-D0FE-49BB-8AEC-E99C4DB2D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4A7CC8F-56A6-423D-B67A-8BA89D3EC911}"/>
              </a:ext>
            </a:extLst>
          </p:cNvPr>
          <p:cNvCxnSpPr>
            <a:cxnSpLocks/>
          </p:cNvCxnSpPr>
          <p:nvPr/>
        </p:nvCxnSpPr>
        <p:spPr>
          <a:xfrm flipH="1">
            <a:off x="4" y="5143500"/>
            <a:ext cx="1219199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5931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56D52-667C-4E67-9038-A0BDFD8CC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3E72AC-0272-475A-BD25-2AB7AC1DEF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CFBFF2-9ECB-4CDD-87FA-9DD1F87BF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AC12B3-DAF5-4BA7-A3A6-D0284716D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F171AE-4A11-4035-A072-9AC4053FF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019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A52E95-2F50-48D3-B00E-4C259644E7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050174" y="838199"/>
            <a:ext cx="2303626" cy="5338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17C9B-4E02-49C8-B6DF-65ED3C9903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838199"/>
            <a:ext cx="7734300" cy="5338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ECA10C-AC31-4D80-B78F-08E48CDCB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AAB5B7-F312-4BC9-A5D3-72E065D1B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C2E489-5442-4698-B6E3-3421A97C2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1F3A7E1-F157-4338-B7F7-9C0A2D60B7FF}"/>
              </a:ext>
            </a:extLst>
          </p:cNvPr>
          <p:cNvCxnSpPr>
            <a:cxnSpLocks/>
          </p:cNvCxnSpPr>
          <p:nvPr/>
        </p:nvCxnSpPr>
        <p:spPr>
          <a:xfrm>
            <a:off x="8811337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9732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05B5E-C545-4763-BA47-4C2C0FCA5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A263F8-8E34-4910-BF7A-F1C5A99689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6E74E5-D20D-4AB7-8D98-F336CE0EC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9D23AA-8F22-4B09-8FAA-CD16E5D66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E8A028-A0C8-45E7-915E-B83FF59C9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442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9F01F-198D-4AAD-B4FB-AD3B44981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38200"/>
            <a:ext cx="9438640" cy="4114800"/>
          </a:xfrm>
        </p:spPr>
        <p:txBody>
          <a:bodyPr anchor="t">
            <a:normAutofit/>
          </a:bodyPr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0BCC2B-311B-4FB6-B3A5-26F68055AE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5217160"/>
            <a:ext cx="9438640" cy="802640"/>
          </a:xfrm>
        </p:spPr>
        <p:txBody>
          <a:bodyPr anchor="b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9CB73D-2D6B-4FA6-89A4-DCC89F80E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A0C188-FF43-44C1-A005-679168D5F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CD1188-DA27-47B2-8176-31193EEC4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189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CB5A25-7E99-42A8-8D6D-648EFE203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0501DC-62B7-42BD-A941-D34E92719C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79"/>
            <a:ext cx="5181600" cy="41652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65C5C1-4FD4-4958-99A0-BDADECA336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011679"/>
            <a:ext cx="5181600" cy="41652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D1B234-5D54-44E5-B41D-B205AAF50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67BCDB-6B96-45D6-B5E9-823A96EBD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239C5F-F16F-4AFD-98D1-FA3BB96AF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351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44C1F-0040-4BBF-81A6-FD2E30637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7978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2894A7-1DA1-44C1-8ED0-7162794306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824035"/>
            <a:ext cx="4997132" cy="681040"/>
          </a:xfrm>
        </p:spPr>
        <p:txBody>
          <a:bodyPr anchor="b"/>
          <a:lstStyle>
            <a:lvl1pPr marL="0" indent="0">
              <a:buNone/>
              <a:defRPr sz="2400" b="1" i="0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9AB945-31E2-4B60-9076-CBB8F85949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499713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71B3EA-2E84-4B8B-A104-81BD577424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55080" y="1824035"/>
            <a:ext cx="5000308" cy="681040"/>
          </a:xfrm>
        </p:spPr>
        <p:txBody>
          <a:bodyPr anchor="b"/>
          <a:lstStyle>
            <a:lvl1pPr marL="0" indent="0">
              <a:buNone/>
              <a:defRPr sz="2400" b="1" i="0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511AB8-302C-476E-B80A-AA739911E3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55080" y="2505075"/>
            <a:ext cx="500030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8B47C29-FE34-4E6E-9921-78C54673A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CF6B420-A9CE-4BB6-A653-5C3ABC7D6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1DF8FE-1179-4798-B16D-AF1DFA266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235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66F1A-0A68-4048-808F-CD7A9F3B0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99592"/>
            <a:ext cx="10515600" cy="1573223"/>
          </a:xfrm>
        </p:spPr>
        <p:txBody>
          <a:bodyPr anchor="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ACB3E6-5365-48F5-8D2A-0B002BA35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7D8EE9-4D97-4B2F-8D38-41CB9EE77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2C5952-0A27-4FAB-A3FD-120037876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651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D08427-909D-4679-9192-BC99557A7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8E39A6-1E09-42B5-85B4-7E8B5AB2A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938940-01DD-4C97-8649-E01C3B0ED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679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93B3D-D568-40B4-A73A-1C8EA9ABB0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691818" cy="17018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586EB3-917A-43B7-85BB-D00B5D2F07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4798" y="987425"/>
            <a:ext cx="5840589" cy="50323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7AC029-3BC1-4637-A7F9-BC786DC26A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372360"/>
            <a:ext cx="3691817" cy="349662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90B948-89C5-4AC5-B7A0-17136F5C5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A6C8C5-652F-46CB-BD26-E262B057F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FB50CB-E91F-4B71-81F0-800F2B51A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B69B885-FDB8-4C62-A285-A0CDC49A6B0C}"/>
              </a:ext>
            </a:extLst>
          </p:cNvPr>
          <p:cNvCxnSpPr>
            <a:cxnSpLocks/>
          </p:cNvCxnSpPr>
          <p:nvPr/>
        </p:nvCxnSpPr>
        <p:spPr>
          <a:xfrm>
            <a:off x="5023202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3593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3F941E-6445-4840-81AE-104EF7A4F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696652" cy="17018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3F8B866-E32B-4AE7-AEF3-6974AE3288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786120" y="838200"/>
            <a:ext cx="5603238" cy="51815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2ABB7A-E157-499A-B224-C2313181F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367280"/>
            <a:ext cx="3696652" cy="350170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C77283-E2B8-405E-BB6E-9F121140E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F21F05-EB94-417F-B19B-96FF3D9EC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B7C3C7-B6DB-4064-8E66-9FB770C88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1E233FA-220A-423F-907E-5F81526A28A0}"/>
              </a:ext>
            </a:extLst>
          </p:cNvPr>
          <p:cNvCxnSpPr>
            <a:cxnSpLocks/>
          </p:cNvCxnSpPr>
          <p:nvPr/>
        </p:nvCxnSpPr>
        <p:spPr>
          <a:xfrm>
            <a:off x="5023202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4843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476A66-BE83-43F9-A28B-02DF7879AD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4990"/>
            <a:ext cx="10515600" cy="111681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D76E94-F276-4F0F-8DD9-B1F8A3198A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061469"/>
            <a:ext cx="10515600" cy="41148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AD964E-3A2E-4DB9-B96A-EDE144A47B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10425981" y="4687095"/>
            <a:ext cx="270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6CCBF3A-D7FB-4B97-8FD5-6FFB20CB1E84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ACB382-EE11-430D-941A-DB76EEB7F2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131161" y="1592957"/>
            <a:ext cx="29735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C562FE-ACD1-43F2-A3DE-5B11E10B7E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12296" y="6356350"/>
            <a:ext cx="5746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EB34A3B-1FD5-48FF-9982-1E64C864C01D}"/>
              </a:ext>
            </a:extLst>
          </p:cNvPr>
          <p:cNvCxnSpPr>
            <a:cxnSpLocks/>
          </p:cNvCxnSpPr>
          <p:nvPr/>
        </p:nvCxnSpPr>
        <p:spPr>
          <a:xfrm flipH="1">
            <a:off x="4" y="1824111"/>
            <a:ext cx="1219199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0160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79" r:id="rId6"/>
    <p:sldLayoutId id="2147483675" r:id="rId7"/>
    <p:sldLayoutId id="2147483676" r:id="rId8"/>
    <p:sldLayoutId id="2147483677" r:id="rId9"/>
    <p:sldLayoutId id="2147483678" r:id="rId10"/>
    <p:sldLayoutId id="21474836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110000"/>
        </a:lnSpc>
        <a:spcBef>
          <a:spcPts val="500"/>
        </a:spcBef>
        <a:buSzPct val="80000"/>
        <a:buFont typeface="Goudy Old Style" panose="02020502050305020303" pitchFamily="18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defTabSz="914400" rtl="0" eaLnBrk="1" latinLnBrk="0" hangingPunct="1">
        <a:lnSpc>
          <a:spcPct val="11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defTabSz="914400" rtl="0" eaLnBrk="1" latinLnBrk="0" hangingPunct="1">
        <a:lnSpc>
          <a:spcPct val="110000"/>
        </a:lnSpc>
        <a:spcBef>
          <a:spcPts val="500"/>
        </a:spcBef>
        <a:buSzPct val="80000"/>
        <a:buFont typeface="Goudy Old Style" panose="02020502050305020303" pitchFamily="18" charset="0"/>
        <a:buChar char="–"/>
        <a:defRPr sz="14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lnSpc>
          <a:spcPct val="11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4E3A1DF-51EE-49BF-8A81-9D447BC462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413975-0BDC-5214-4A54-3618DE5D50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8739" y="1242061"/>
            <a:ext cx="3680458" cy="2613660"/>
          </a:xfrm>
        </p:spPr>
        <p:txBody>
          <a:bodyPr anchor="b">
            <a:normAutofit/>
          </a:bodyPr>
          <a:lstStyle/>
          <a:p>
            <a:pPr algn="ctr"/>
            <a:r>
              <a:rPr lang="ru-RU" sz="2800"/>
              <a:t>КазНУ им. аль Фараби</a:t>
            </a:r>
            <a:br>
              <a:rPr lang="ru-RU" sz="2800"/>
            </a:br>
            <a:r>
              <a:rPr lang="ru-RU" sz="2800"/>
              <a:t>исторический факультет кафедра истории Казахстана</a:t>
            </a:r>
            <a:endParaRPr lang="ru-KZ" sz="280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344792B-8A34-7F5E-CD19-394B17EC59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2100" y="4114800"/>
            <a:ext cx="3233737" cy="1861154"/>
          </a:xfrm>
        </p:spPr>
        <p:txBody>
          <a:bodyPr anchor="t">
            <a:normAutofit fontScale="92500" lnSpcReduction="20000"/>
          </a:bodyPr>
          <a:lstStyle/>
          <a:p>
            <a:pPr algn="ctr"/>
            <a:r>
              <a:rPr lang="ru-RU" dirty="0"/>
              <a:t>Удербаева С.К. </a:t>
            </a:r>
          </a:p>
          <a:p>
            <a:pPr algn="ctr"/>
            <a:r>
              <a:rPr lang="ru-RU" dirty="0"/>
              <a:t>Лекция по курсу «</a:t>
            </a:r>
            <a:r>
              <a:rPr lang="ru-RU" dirty="0" err="1"/>
              <a:t>Микроистория</a:t>
            </a:r>
            <a:r>
              <a:rPr lang="ru-RU"/>
              <a:t>» для магистрантов специальности «История (7M01601)».</a:t>
            </a:r>
            <a:endParaRPr lang="ru-RU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C2FFC94-1F80-402F-B7DE-3E407ADB1E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30745" y="0"/>
            <a:ext cx="0" cy="68580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FE6BC4B-D532-3D9C-4206-1D996104D6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28934" y="838200"/>
            <a:ext cx="5132015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15141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DC7985-E920-CB33-0EAC-150A3AF5B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199"/>
            <a:ext cx="3696652" cy="2315497"/>
          </a:xfrm>
        </p:spPr>
        <p:txBody>
          <a:bodyPr>
            <a:normAutofit/>
          </a:bodyPr>
          <a:lstStyle/>
          <a:p>
            <a:r>
              <a:rPr lang="ru-RU" sz="2800" b="0" i="0" dirty="0">
                <a:solidFill>
                  <a:srgbClr val="555555"/>
                </a:solidFill>
                <a:effectLst/>
                <a:latin typeface="Helvetica" panose="020B0604020202020204" pitchFamily="34" charset="0"/>
              </a:rPr>
              <a:t>История частной жизни. Том 3. От Ренессанса до эпохи Просвещения.</a:t>
            </a:r>
            <a:br>
              <a:rPr lang="ru-RU" sz="2800" dirty="0"/>
            </a:br>
            <a:endParaRPr lang="ru-KZ" sz="2800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3A9B2D0-18A6-5433-0075-DB4BF5A116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772697"/>
            <a:ext cx="3696652" cy="3746089"/>
          </a:xfrm>
        </p:spPr>
        <p:txBody>
          <a:bodyPr>
            <a:normAutofit/>
          </a:bodyPr>
          <a:lstStyle/>
          <a:p>
            <a:br>
              <a:rPr lang="ru-RU" dirty="0"/>
            </a:br>
            <a:r>
              <a:rPr lang="ru-RU" dirty="0">
                <a:latin typeface="Helvetica" panose="020B0604020202020204" pitchFamily="34" charset="0"/>
              </a:rPr>
              <a:t>Один из авторов Жак Ревель.</a:t>
            </a:r>
          </a:p>
          <a:p>
            <a:r>
              <a:rPr lang="ru-RU" dirty="0"/>
              <a:t> Москва. Издательство: Новое литературное обозрение. 2016. 720 с.</a:t>
            </a:r>
          </a:p>
          <a:p>
            <a:endParaRPr lang="ru-KZ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B1774754-0A4A-247A-A2B0-0E62BBD2A249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13268" b="13268"/>
          <a:stretch>
            <a:fillRect/>
          </a:stretch>
        </p:blipFill>
        <p:spPr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3118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8DF98B98-497D-B5DF-0343-C5415FBA7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99592"/>
            <a:ext cx="10515600" cy="5047247"/>
          </a:xfrm>
        </p:spPr>
        <p:txBody>
          <a:bodyPr>
            <a:normAutofit/>
          </a:bodyPr>
          <a:lstStyle/>
          <a:p>
            <a:r>
              <a:rPr lang="ru-RU" sz="2800" b="0" i="0" dirty="0">
                <a:solidFill>
                  <a:srgbClr val="555555"/>
                </a:solidFill>
                <a:effectLst/>
                <a:latin typeface="Helvetica" panose="020B0604020202020204" pitchFamily="34" charset="0"/>
              </a:rPr>
              <a:t>Пятитомная «История частной жизни» — всеобъемлющее исследование, созданное в 1980-е годы группой французских, британских и американских ученых под руководством прославленных историков из Школы «Анналов» — Филиппа </a:t>
            </a:r>
            <a:r>
              <a:rPr lang="ru-RU" sz="2800" b="0" i="0" dirty="0" err="1">
                <a:solidFill>
                  <a:srgbClr val="555555"/>
                </a:solidFill>
                <a:effectLst/>
                <a:latin typeface="Helvetica" panose="020B0604020202020204" pitchFamily="34" charset="0"/>
              </a:rPr>
              <a:t>Арьеса</a:t>
            </a:r>
            <a:r>
              <a:rPr lang="ru-RU" sz="2800" b="0" i="0" dirty="0">
                <a:solidFill>
                  <a:srgbClr val="555555"/>
                </a:solidFill>
                <a:effectLst/>
                <a:latin typeface="Helvetica" panose="020B0604020202020204" pitchFamily="34" charset="0"/>
              </a:rPr>
              <a:t> и Жоржа </a:t>
            </a:r>
            <a:r>
              <a:rPr lang="ru-RU" sz="2800" b="0" i="0" dirty="0" err="1">
                <a:solidFill>
                  <a:srgbClr val="555555"/>
                </a:solidFill>
                <a:effectLst/>
                <a:latin typeface="Helvetica" panose="020B0604020202020204" pitchFamily="34" charset="0"/>
              </a:rPr>
              <a:t>Дюби</a:t>
            </a:r>
            <a:r>
              <a:rPr lang="ru-RU" sz="2800" b="0" i="0" dirty="0">
                <a:solidFill>
                  <a:srgbClr val="555555"/>
                </a:solidFill>
                <a:effectLst/>
                <a:latin typeface="Helvetica" panose="020B0604020202020204" pitchFamily="34" charset="0"/>
              </a:rPr>
              <a:t>. Пятитомник охватывает всю историю Запада с Античности до конца XX века.</a:t>
            </a:r>
            <a:br>
              <a:rPr lang="ru-RU" sz="2800" b="0" i="0" dirty="0">
                <a:solidFill>
                  <a:srgbClr val="555555"/>
                </a:solidFill>
                <a:effectLst/>
                <a:latin typeface="Helvetica" panose="020B0604020202020204" pitchFamily="34" charset="0"/>
              </a:rPr>
            </a:br>
            <a:r>
              <a:rPr lang="ru-RU" sz="2400" b="0" i="0" dirty="0">
                <a:solidFill>
                  <a:srgbClr val="555555"/>
                </a:solidFill>
                <a:effectLst/>
                <a:latin typeface="Helvetica" panose="020B0604020202020204" pitchFamily="34" charset="0"/>
              </a:rPr>
              <a:t>В третьем томе рассказывается о том, как Европа и Америка вступают в Новое время: осознание идеи индивидуальности, распространение грамотности, религиозная Реформация оказывают влияние на частную жизнь, впервые позволяя сделать ее по-настоящему приватной, меняя отношение к браку, детям и дружбе, вере, этикету и политике.</a:t>
            </a:r>
            <a:br>
              <a:rPr lang="ru-RU" sz="2400" dirty="0"/>
            </a:br>
            <a:endParaRPr lang="ru-KZ" sz="2400" dirty="0"/>
          </a:p>
        </p:txBody>
      </p:sp>
    </p:spTree>
    <p:extLst>
      <p:ext uri="{BB962C8B-B14F-4D97-AF65-F5344CB8AC3E}">
        <p14:creationId xmlns:p14="http://schemas.microsoft.com/office/powerpoint/2010/main" val="20809017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2DD2AD-45E1-72F7-3CC7-519BB3505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99592"/>
            <a:ext cx="10515600" cy="5165234"/>
          </a:xfrm>
        </p:spPr>
        <p:txBody>
          <a:bodyPr>
            <a:normAutofit fontScale="90000"/>
          </a:bodyPr>
          <a:lstStyle/>
          <a:p>
            <a:pPr indent="457200">
              <a:lnSpc>
                <a:spcPct val="107000"/>
              </a:lnSpc>
              <a:spcAft>
                <a:spcPts val="800"/>
              </a:spcAft>
            </a:pPr>
            <a:r>
              <a:rPr lang="ru-RU" sz="28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sz="2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Микроистория</a:t>
            </a:r>
            <a:r>
              <a:rPr lang="ru-RU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анналы» («</a:t>
            </a:r>
            <a:r>
              <a:rPr lang="ru-RU" sz="2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Microhistory</a:t>
            </a:r>
            <a:r>
              <a:rPr lang="ru-RU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ru-RU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ru-RU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Annales</a:t>
            </a:r>
            <a:r>
              <a:rPr lang="ru-RU" sz="28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r>
              <a:rPr lang="ru-RU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- в этой книге Ревель обсуждает связь между методами </a:t>
            </a:r>
            <a:r>
              <a:rPr lang="ru-RU" sz="2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микроистории</a:t>
            </a:r>
            <a:r>
              <a:rPr lang="ru-RU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ru-RU" sz="2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анналистской</a:t>
            </a:r>
            <a:r>
              <a:rPr lang="ru-RU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школой истории.</a:t>
            </a:r>
            <a:br>
              <a:rPr lang="ru-KZ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sz="28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История в истории» («</a:t>
            </a:r>
            <a:r>
              <a:rPr lang="ru-RU" sz="2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Pour</a:t>
            </a:r>
            <a:r>
              <a:rPr lang="ru-RU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une</a:t>
            </a:r>
            <a:r>
              <a:rPr lang="ru-RU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histoire</a:t>
            </a:r>
            <a:r>
              <a:rPr lang="ru-RU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culturelle</a:t>
            </a:r>
            <a:r>
              <a:rPr lang="ru-RU" sz="28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r>
              <a:rPr lang="ru-RU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- в этой книге Ревель затрагивает вопросы культурной истории и исследует методологию культурных исследований.</a:t>
            </a:r>
            <a:br>
              <a:rPr lang="ru-KZ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sz="28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Критика и общество: роль критики в современной литературной теории» («</a:t>
            </a:r>
            <a:r>
              <a:rPr lang="ru-RU" sz="2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Criticism</a:t>
            </a:r>
            <a:r>
              <a:rPr lang="ru-RU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ru-RU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Society: The </a:t>
            </a:r>
            <a:r>
              <a:rPr lang="ru-RU" sz="2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Role</a:t>
            </a:r>
            <a:r>
              <a:rPr lang="ru-RU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ru-RU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Critique</a:t>
            </a:r>
            <a:r>
              <a:rPr lang="ru-RU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ru-RU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Modern </a:t>
            </a:r>
            <a:r>
              <a:rPr lang="ru-RU" sz="2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Literary</a:t>
            </a:r>
            <a:r>
              <a:rPr lang="ru-RU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Theory</a:t>
            </a:r>
            <a:r>
              <a:rPr lang="ru-RU" sz="28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r>
              <a:rPr lang="ru-RU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- в этой работе Ревель обсуждает критический анализ и его роль в современной литературной теории.</a:t>
            </a:r>
            <a:br>
              <a:rPr lang="ru-KZ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KZ" sz="2800" dirty="0"/>
          </a:p>
        </p:txBody>
      </p:sp>
    </p:spTree>
    <p:extLst>
      <p:ext uri="{BB962C8B-B14F-4D97-AF65-F5344CB8AC3E}">
        <p14:creationId xmlns:p14="http://schemas.microsoft.com/office/powerpoint/2010/main" val="23507475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782D87-6E86-379D-DF88-1AA74AF7C8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99592"/>
            <a:ext cx="10515600" cy="5415956"/>
          </a:xfrm>
        </p:spPr>
        <p:txBody>
          <a:bodyPr>
            <a:normAutofit/>
          </a:bodyPr>
          <a:lstStyle/>
          <a:p>
            <a:pPr indent="457200">
              <a:lnSpc>
                <a:spcPct val="107000"/>
              </a:lnSpc>
              <a:spcAft>
                <a:spcPts val="800"/>
              </a:spcAft>
            </a:pPr>
            <a:r>
              <a:rPr lang="ru-RU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Некоторые из его наиболее известных трудов:</a:t>
            </a:r>
            <a:br>
              <a:rPr lang="ru-K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sz="24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sz="24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Микроистория</a:t>
            </a:r>
            <a:r>
              <a:rPr lang="ru-RU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две или три вещи, которые я знаю о ней» («</a:t>
            </a:r>
            <a:r>
              <a:rPr lang="ru-RU" sz="24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Microanalysis</a:t>
            </a:r>
            <a:r>
              <a:rPr lang="ru-RU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ru-RU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ru-RU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Construction </a:t>
            </a:r>
            <a:r>
              <a:rPr lang="ru-RU" sz="24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ru-RU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ru-RU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Social») - в этой статье Ревель представил свой метод микроанализа, который стал одним из ключевых элементов </a:t>
            </a:r>
            <a:r>
              <a:rPr lang="ru-RU" sz="24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микроистории</a:t>
            </a:r>
            <a:r>
              <a:rPr lang="ru-RU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br>
              <a:rPr lang="ru-K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sz="24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sz="24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Микроистория</a:t>
            </a:r>
            <a:r>
              <a:rPr lang="ru-RU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исследование повседневной жизни» («</a:t>
            </a:r>
            <a:r>
              <a:rPr lang="ru-RU" sz="24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Microhistory</a:t>
            </a:r>
            <a:r>
              <a:rPr lang="ru-RU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ru-RU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ru-RU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Lost</a:t>
            </a:r>
            <a:r>
              <a:rPr lang="ru-RU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Peoples</a:t>
            </a:r>
            <a:r>
              <a:rPr lang="ru-RU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ru-RU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Europe») - в этой книге Ревель разрабатывает методологию </a:t>
            </a:r>
            <a:r>
              <a:rPr lang="ru-RU" sz="24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микроистории</a:t>
            </a:r>
            <a:r>
              <a:rPr lang="ru-RU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подчеркивая важность изучения повседневных событий и мелких деталей.</a:t>
            </a:r>
            <a:br>
              <a:rPr lang="ru-K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sz="24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 гранью анналов: новая история и новая Америка» («</a:t>
            </a:r>
            <a:r>
              <a:rPr lang="ru-RU" sz="24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Beyond</a:t>
            </a:r>
            <a:r>
              <a:rPr lang="ru-RU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ru-RU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Annales</a:t>
            </a:r>
            <a:r>
              <a:rPr lang="ru-RU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New </a:t>
            </a:r>
            <a:r>
              <a:rPr lang="ru-RU" sz="24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Interpretations</a:t>
            </a:r>
            <a:r>
              <a:rPr lang="ru-RU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ru-RU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ru-RU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Americas</a:t>
            </a:r>
            <a:r>
              <a:rPr lang="ru-RU" sz="24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r>
              <a:rPr lang="ru-RU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- это сборник статей, включая работу Ревеля, о новых направлениях и методах исторического исследования.</a:t>
            </a:r>
            <a:br>
              <a:rPr lang="ru-K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KZ" sz="2400" dirty="0"/>
          </a:p>
        </p:txBody>
      </p:sp>
    </p:spTree>
    <p:extLst>
      <p:ext uri="{BB962C8B-B14F-4D97-AF65-F5344CB8AC3E}">
        <p14:creationId xmlns:p14="http://schemas.microsoft.com/office/powerpoint/2010/main" val="40067000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F18649-6520-FB13-0915-F6C0FF94F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99592"/>
            <a:ext cx="10515600" cy="5003002"/>
          </a:xfrm>
        </p:spPr>
        <p:txBody>
          <a:bodyPr>
            <a:normAutofit/>
          </a:bodyPr>
          <a:lstStyle/>
          <a:p>
            <a:pPr indent="457200" algn="just">
              <a:lnSpc>
                <a:spcPct val="107000"/>
              </a:lnSpc>
              <a:spcAft>
                <a:spcPts val="800"/>
              </a:spcAft>
            </a:pPr>
            <a:r>
              <a:rPr lang="ru-RU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Эти труды представляют собой лишь небольшую часть обширного вклада Жака Ревеля в различные области исторических исследований, включая </a:t>
            </a:r>
            <a:r>
              <a:rPr lang="ru-RU" sz="2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микроисторию</a:t>
            </a:r>
            <a:r>
              <a:rPr lang="ru-RU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культурную историю и методологию истории. Его работы оказали влияние на множество исследователей и стали важными текстами для понимания современных направлений в исторической науке.</a:t>
            </a:r>
            <a:br>
              <a:rPr lang="ru-KZ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ru-KZ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KZ" sz="2800" dirty="0"/>
          </a:p>
        </p:txBody>
      </p:sp>
    </p:spTree>
    <p:extLst>
      <p:ext uri="{BB962C8B-B14F-4D97-AF65-F5344CB8AC3E}">
        <p14:creationId xmlns:p14="http://schemas.microsoft.com/office/powerpoint/2010/main" val="33246025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C666BF71-6F95-DF8B-D467-99D6644D9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Литература:</a:t>
            </a:r>
            <a:endParaRPr lang="ru-KZ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18A009F-3509-72F0-DFC5-7658E85ACE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Ревель Ж.</a:t>
            </a:r>
            <a:r>
              <a:rPr lang="ru-R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Микроисторический</a:t>
            </a: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анализ и конструирование социального//</a:t>
            </a:r>
            <a:r>
              <a:rPr lang="ru-R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Одиссей. Человек в истории. М.,1996// Режим доступа//</a:t>
            </a:r>
            <a:r>
              <a:rPr lang="ru-R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http://krotov.info/libr_min/17_r/ev/vel.html</a:t>
            </a:r>
            <a:endParaRPr lang="ru-K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07000"/>
              </a:lnSpc>
              <a:spcAft>
                <a:spcPts val="800"/>
              </a:spcAft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Критический путь. Двенадцать испытаний социальной истории. Париж. </a:t>
            </a:r>
            <a:r>
              <a:rPr lang="ru-RU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Galaade</a:t>
            </a: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2006. 448 с.</a:t>
            </a:r>
            <a:endParaRPr lang="ru-K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07000"/>
              </a:lnSpc>
              <a:spcAft>
                <a:spcPts val="800"/>
              </a:spcAft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Ревель Ж. Биография как историографическая проблема / Пер. с фр. Ю.В. Ткаченко. — М.: Рос. гос. </a:t>
            </a:r>
            <a:r>
              <a:rPr lang="ru-RU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гуманит</a:t>
            </a: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ун-т, 20</a:t>
            </a:r>
            <a:endParaRPr lang="ru-K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30484978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946A7D-9F84-9E7E-A91D-B9EBF7FE7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Вопросы для самоконтроля:</a:t>
            </a: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70F8645-CD14-652E-C5AF-A22FF18D1A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indent="457200" algn="just">
              <a:lnSpc>
                <a:spcPct val="107000"/>
              </a:lnSpc>
              <a:spcAft>
                <a:spcPts val="800"/>
              </a:spcAft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ru-K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Какие основные области исследований Жака Ревеля и какие вопросы он исследовал в своих работах?</a:t>
            </a:r>
            <a:endParaRPr lang="ru-K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07000"/>
              </a:lnSpc>
              <a:spcAft>
                <a:spcPts val="800"/>
              </a:spcAft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ru-K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Какое влияние оказала методология исследований Жака Ревеля на современную культурную и социальную историю?</a:t>
            </a:r>
            <a:endParaRPr lang="ru-K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07000"/>
              </a:lnSpc>
              <a:spcAft>
                <a:spcPts val="800"/>
              </a:spcAft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ru-K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Какие методологические подходы и методы исследования использовал Жак Ревель в своих исследованиях?</a:t>
            </a:r>
            <a:endParaRPr lang="ru-K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07000"/>
              </a:lnSpc>
              <a:spcAft>
                <a:spcPts val="800"/>
              </a:spcAft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ru-K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Какие новаторские идеи или концепции были предложены Жаком Ревелем в отношении исторической памяти и общественной памяти?</a:t>
            </a:r>
            <a:endParaRPr lang="ru-K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07000"/>
              </a:lnSpc>
              <a:spcAft>
                <a:spcPts val="800"/>
              </a:spcAft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</a:t>
            </a:r>
            <a:r>
              <a:rPr lang="ru-K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Каким образом исследования Жака Ревеля связаны с развитием исторической науки и методологии исторического исследования?</a:t>
            </a:r>
            <a:endParaRPr lang="ru-K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07000"/>
              </a:lnSpc>
              <a:spcAft>
                <a:spcPts val="800"/>
              </a:spcAft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</a:t>
            </a:r>
            <a:r>
              <a:rPr lang="ru-K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Каким образом работы Жака Ревеля внесли вклад в наше понимание частной жизни и обычаев в разные исторические периоды?</a:t>
            </a:r>
            <a:endParaRPr lang="ru-K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K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K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2901515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8C6B11A3-540D-ABA1-B4A3-582D5D16C7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Тема: 8. </a:t>
            </a:r>
            <a:endParaRPr lang="ru-KZ" sz="3600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4A8ED6A5-019E-7445-C224-6DE5FAE25A9C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5074" r="15074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6" name="Текст 5">
            <a:extLst>
              <a:ext uri="{FF2B5EF4-FFF2-40B4-BE49-F238E27FC236}">
                <a16:creationId xmlns:a16="http://schemas.microsoft.com/office/drawing/2014/main" id="{595C2ED2-2A37-4DBB-4E57-9441C7BE3EA8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Жак Ревель (фр. </a:t>
            </a:r>
            <a:r>
              <a:rPr lang="ru-RU" sz="2800" dirty="0" err="1"/>
              <a:t>Jacques</a:t>
            </a:r>
            <a:r>
              <a:rPr lang="ru-RU" sz="2800" dirty="0"/>
              <a:t> </a:t>
            </a:r>
            <a:r>
              <a:rPr lang="ru-RU" sz="2800" dirty="0" err="1"/>
              <a:t>Revel</a:t>
            </a:r>
            <a:r>
              <a:rPr lang="ru-RU" sz="2800" dirty="0"/>
              <a:t>) — известный французский историк.</a:t>
            </a:r>
            <a:endParaRPr lang="ru-KZ" sz="2800" dirty="0"/>
          </a:p>
        </p:txBody>
      </p:sp>
    </p:spTree>
    <p:extLst>
      <p:ext uri="{BB962C8B-B14F-4D97-AF65-F5344CB8AC3E}">
        <p14:creationId xmlns:p14="http://schemas.microsoft.com/office/powerpoint/2010/main" val="789900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F9CA8472-42AF-2E0B-E19F-120F2EB9CA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99592"/>
            <a:ext cx="10515600" cy="5356963"/>
          </a:xfrm>
        </p:spPr>
        <p:txBody>
          <a:bodyPr>
            <a:noAutofit/>
          </a:bodyPr>
          <a:lstStyle/>
          <a:p>
            <a:pPr indent="457200">
              <a:lnSpc>
                <a:spcPct val="107000"/>
              </a:lnSpc>
              <a:spcAft>
                <a:spcPts val="800"/>
              </a:spcAft>
            </a:pPr>
            <a:r>
              <a:rPr lang="ru-RU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Жак Ревель (</a:t>
            </a:r>
            <a:r>
              <a:rPr lang="ru-RU" sz="32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Jacques</a:t>
            </a:r>
            <a:r>
              <a:rPr lang="ru-RU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Revel</a:t>
            </a:r>
            <a:r>
              <a:rPr lang="ru-RU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- французский историк и исследователь, известный своими работами в области истории искусства, культурной истории и социальной истории. Он родился 14 ноября 1942 года.</a:t>
            </a:r>
            <a:br>
              <a:rPr lang="ru-KZ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2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Жак Ревель — представитель четвертого поколения французской исторической Школы «Анналов». В начале своей профессиональной деятельности занимался социальной и культурной историей Европы XVI—XVII веков (в частности Италии), затем сосредоточился на историографии XIX—XX веков.</a:t>
            </a:r>
            <a:br>
              <a:rPr lang="ru-KZ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KZ" sz="3200" dirty="0"/>
          </a:p>
        </p:txBody>
      </p:sp>
    </p:spTree>
    <p:extLst>
      <p:ext uri="{BB962C8B-B14F-4D97-AF65-F5344CB8AC3E}">
        <p14:creationId xmlns:p14="http://schemas.microsoft.com/office/powerpoint/2010/main" val="3324150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2E46CA-099C-9CD0-845B-47E09765E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4181"/>
            <a:ext cx="10515600" cy="5707625"/>
          </a:xfrm>
        </p:spPr>
        <p:txBody>
          <a:bodyPr>
            <a:normAutofit fontScale="90000"/>
          </a:bodyPr>
          <a:lstStyle/>
          <a:p>
            <a:r>
              <a:rPr lang="ru-RU" dirty="0"/>
              <a:t>Жак Ревель является одним из ведущих исследователей в области истории культуры и культурной истории Франции. Его работы охватывают различные аспекты культурной истории, включая историю чтения, историю изобразительного искусства, историю литературы и многие другие темы. Он также изучал социокультурные изменения в разные исторические периоды.</a:t>
            </a:r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13978970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A4A157-DB9A-DDEF-1F8D-F4CCD681A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9213"/>
            <a:ext cx="10515600" cy="6046839"/>
          </a:xfrm>
        </p:spPr>
        <p:txBody>
          <a:bodyPr>
            <a:normAutofit/>
          </a:bodyPr>
          <a:lstStyle/>
          <a:p>
            <a:pPr indent="457200">
              <a:lnSpc>
                <a:spcPct val="107000"/>
              </a:lnSpc>
              <a:spcAft>
                <a:spcPts val="800"/>
              </a:spcAft>
            </a:pPr>
            <a:r>
              <a:rPr lang="ru-RU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Жак Ревель также играл важную роль в развитии историографии и методологии исторического исследования, особенно в контексте культурной истории и социальной истории. Его работы оказали влияние на многих исследователей во всем мире.</a:t>
            </a:r>
            <a:br>
              <a:rPr lang="ru-KZ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Жак Ревель оказал значительное влияние на развитие </a:t>
            </a:r>
            <a:r>
              <a:rPr lang="ru-RU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микроистории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методологического подхода к историческим исследованиям, который акцентирует внимание на деталях, малых событиях и </a:t>
            </a:r>
            <a:r>
              <a:rPr lang="ru-RU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микроисторических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случаях, чтобы лучше понять более общие социокультурные процессы и явления.</a:t>
            </a:r>
            <a:endParaRPr lang="ru-KZ" sz="3200" dirty="0"/>
          </a:p>
        </p:txBody>
      </p:sp>
    </p:spTree>
    <p:extLst>
      <p:ext uri="{BB962C8B-B14F-4D97-AF65-F5344CB8AC3E}">
        <p14:creationId xmlns:p14="http://schemas.microsoft.com/office/powerpoint/2010/main" val="2756529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8D2DBD-56AD-5A37-7EB6-87E5D67C1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93174"/>
            <a:ext cx="10515600" cy="5501149"/>
          </a:xfrm>
        </p:spPr>
        <p:txBody>
          <a:bodyPr>
            <a:normAutofit/>
          </a:bodyPr>
          <a:lstStyle/>
          <a:p>
            <a:pPr indent="457200">
              <a:lnSpc>
                <a:spcPct val="107000"/>
              </a:lnSpc>
              <a:spcAft>
                <a:spcPts val="800"/>
              </a:spcAft>
            </a:pPr>
            <a:r>
              <a:rPr lang="ru-RU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Его работа и вклад в эту область выражаются в следующих аспектах:</a:t>
            </a:r>
            <a:br>
              <a:rPr lang="ru-K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sz="2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Внимание к повседневной жизни: </a:t>
            </a:r>
            <a:r>
              <a:rPr lang="ru-RU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Жак Ревель акцентировал внимание на исследовании повседневной жизни обычных людей. Он исследовал маленькие аспекты жизни, такие как обычные записи, письма, картины и прочие материалы, которые часто игнорировались традиционными историками.</a:t>
            </a:r>
            <a:br>
              <a:rPr lang="ru-K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sz="2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 микроанализа: </a:t>
            </a:r>
            <a:r>
              <a:rPr lang="ru-RU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Ревель разработал метод микроанализа, который позволяет исследователям анализировать и интерпретировать мелкие детали и фрагменты исторических источников. Этот метод помогает лучше понять поведение и мотивацию людей, их культурные установки и взаимодействие в различных социокультурных контекстах.</a:t>
            </a:r>
            <a:br>
              <a:rPr lang="ru-K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KZ" sz="2400" dirty="0"/>
          </a:p>
        </p:txBody>
      </p:sp>
    </p:spTree>
    <p:extLst>
      <p:ext uri="{BB962C8B-B14F-4D97-AF65-F5344CB8AC3E}">
        <p14:creationId xmlns:p14="http://schemas.microsoft.com/office/powerpoint/2010/main" val="120779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81494A-E395-3E29-EB89-4DE35BCA23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99592"/>
            <a:ext cx="10515600" cy="5135737"/>
          </a:xfrm>
        </p:spPr>
        <p:txBody>
          <a:bodyPr>
            <a:normAutofit/>
          </a:bodyPr>
          <a:lstStyle/>
          <a:p>
            <a:pPr indent="457200">
              <a:lnSpc>
                <a:spcPct val="107000"/>
              </a:lnSpc>
              <a:spcAft>
                <a:spcPts val="800"/>
              </a:spcAft>
            </a:pPr>
            <a:r>
              <a:rPr lang="ru-RU" sz="2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Контекстуальный анализ: </a:t>
            </a:r>
            <a:r>
              <a:rPr lang="ru-RU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Ревель призывал к учитыванию контекста и среды, в которой происходили </a:t>
            </a:r>
            <a:r>
              <a:rPr lang="ru-RU" sz="2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микроисторические</a:t>
            </a:r>
            <a:r>
              <a:rPr lang="ru-RU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события. Он считал, что даже мелкие детали могут бросать свет на социокультурные процессы и события в целом.</a:t>
            </a:r>
            <a:br>
              <a:rPr lang="ru-KZ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sz="2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Важность повествования: </a:t>
            </a:r>
            <a:r>
              <a:rPr lang="ru-RU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своих исследованиях Ревель придавал большое значение повествованию и сюжетам. Он подчеркивал, что хорошо составленные истории и рассказы могут помочь лучше понять </a:t>
            </a:r>
            <a:r>
              <a:rPr lang="ru-RU" sz="2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микроисторические</a:t>
            </a:r>
            <a:r>
              <a:rPr lang="ru-RU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события и их значения.</a:t>
            </a:r>
            <a:br>
              <a:rPr lang="ru-KZ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KZ" sz="2800" dirty="0"/>
          </a:p>
        </p:txBody>
      </p:sp>
    </p:spTree>
    <p:extLst>
      <p:ext uri="{BB962C8B-B14F-4D97-AF65-F5344CB8AC3E}">
        <p14:creationId xmlns:p14="http://schemas.microsoft.com/office/powerpoint/2010/main" val="7242455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65AB7C3D-B5C0-C880-A05F-0A43C5AC0D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8279" y="1076631"/>
            <a:ext cx="3696652" cy="4439265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 MOMENT, DES HISTOIRES</a:t>
            </a:r>
            <a:br>
              <a:rPr lang="ru-K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byJacques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Revel, Christophe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Prochasson</a:t>
            </a:r>
            <a:br>
              <a:rPr lang="ru-K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|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French</a:t>
            </a:r>
            <a:br>
              <a:rPr lang="ru-K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September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6, 2018</a:t>
            </a:r>
            <a:br>
              <a:rPr lang="ru-K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KZ" sz="1600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98EE463E-13CE-FE70-EE26-3C56652FDF03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19142" b="19142"/>
          <a:stretch>
            <a:fillRect/>
          </a:stretch>
        </p:blipFill>
        <p:spPr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79992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DFEF89-E6D3-B5A5-5C08-05A7C395F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93174"/>
            <a:ext cx="10515600" cy="5751871"/>
          </a:xfrm>
        </p:spPr>
        <p:txBody>
          <a:bodyPr>
            <a:normAutofit/>
          </a:bodyPr>
          <a:lstStyle/>
          <a:p>
            <a:pPr indent="457200">
              <a:lnSpc>
                <a:spcPct val="107000"/>
              </a:lnSpc>
              <a:spcAft>
                <a:spcPts val="800"/>
              </a:spcAft>
            </a:pPr>
            <a:r>
              <a:rPr lang="ru-RU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Вклад в культурную историю: Ревель сделал важный вклад в развитие культурной истории, демонстрируя, как </a:t>
            </a:r>
            <a:r>
              <a:rPr lang="ru-RU" sz="32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микроисторический</a:t>
            </a:r>
            <a:r>
              <a:rPr lang="ru-RU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подход может помочь в изучении культурных изменений и эволюции в течение времени.</a:t>
            </a:r>
            <a:br>
              <a:rPr lang="ru-KZ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Благодаря своему методологическому вкладу и работе в области </a:t>
            </a:r>
            <a:r>
              <a:rPr lang="ru-RU" sz="32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микроистории</a:t>
            </a:r>
            <a:r>
              <a:rPr lang="ru-RU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Жак Ревель оказал влияние на многих историков и исследователей, стимулировавших развитие этого подхода к историческим исследованиям.</a:t>
            </a:r>
            <a:br>
              <a:rPr lang="ru-KZ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KZ" sz="3200" dirty="0"/>
          </a:p>
        </p:txBody>
      </p:sp>
    </p:spTree>
    <p:extLst>
      <p:ext uri="{BB962C8B-B14F-4D97-AF65-F5344CB8AC3E}">
        <p14:creationId xmlns:p14="http://schemas.microsoft.com/office/powerpoint/2010/main" val="1965652116"/>
      </p:ext>
    </p:extLst>
  </p:cSld>
  <p:clrMapOvr>
    <a:masterClrMapping/>
  </p:clrMapOvr>
</p:sld>
</file>

<file path=ppt/theme/theme1.xml><?xml version="1.0" encoding="utf-8"?>
<a:theme xmlns:a="http://schemas.openxmlformats.org/drawingml/2006/main" name="ArchwayVTI">
  <a:themeElements>
    <a:clrScheme name="Custom 1">
      <a:dk1>
        <a:sysClr val="windowText" lastClr="000000"/>
      </a:dk1>
      <a:lt1>
        <a:sysClr val="window" lastClr="FFFFFF"/>
      </a:lt1>
      <a:dk2>
        <a:srgbClr val="2E3A3C"/>
      </a:dk2>
      <a:lt2>
        <a:srgbClr val="EDE9E7"/>
      </a:lt2>
      <a:accent1>
        <a:srgbClr val="898470"/>
      </a:accent1>
      <a:accent2>
        <a:srgbClr val="7A8773"/>
      </a:accent2>
      <a:accent3>
        <a:srgbClr val="8C845E"/>
      </a:accent3>
      <a:accent4>
        <a:srgbClr val="9F7E56"/>
      </a:accent4>
      <a:accent5>
        <a:srgbClr val="9B7E69"/>
      </a:accent5>
      <a:accent6>
        <a:srgbClr val="AA7862"/>
      </a:accent6>
      <a:hlink>
        <a:srgbClr val="7A8773"/>
      </a:hlink>
      <a:folHlink>
        <a:srgbClr val="9F7E56"/>
      </a:folHlink>
    </a:clrScheme>
    <a:fontScheme name="Archway">
      <a:majorFont>
        <a:latin typeface="Felix Titling"/>
        <a:ea typeface=""/>
        <a:cs typeface=""/>
      </a:majorFont>
      <a:minorFont>
        <a:latin typeface="Goudy Old Styl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rchwayVTI" id="{309F1D27-9968-4F93-BA7C-3666A757FD2E}" vid="{76D8E8FD-8787-4E56-A14A-C28BF58ABEE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1109</Words>
  <Application>Microsoft Office PowerPoint</Application>
  <PresentationFormat>Широкоэкранный</PresentationFormat>
  <Paragraphs>31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3" baseType="lpstr">
      <vt:lpstr>Arial</vt:lpstr>
      <vt:lpstr>Calibri</vt:lpstr>
      <vt:lpstr>Felix Titling</vt:lpstr>
      <vt:lpstr>Goudy Old Style</vt:lpstr>
      <vt:lpstr>Helvetica</vt:lpstr>
      <vt:lpstr>Times New Roman</vt:lpstr>
      <vt:lpstr>ArchwayVTI</vt:lpstr>
      <vt:lpstr>КазНУ им. аль Фараби исторический факультет кафедра истории Казахстана</vt:lpstr>
      <vt:lpstr>Тема: 8. </vt:lpstr>
      <vt:lpstr>Жак Ревель (Jacques Revel) - французский историк и исследователь, известный своими работами в области истории искусства, культурной истории и социальной истории. Он родился 14 ноября 1942 года. Жак Ревель — представитель четвертого поколения французской исторической Школы «Анналов». В начале своей профессиональной деятельности занимался социальной и культурной историей Европы XVI—XVII веков (в частности Италии), затем сосредоточился на историографии XIX—XX веков. </vt:lpstr>
      <vt:lpstr>Жак Ревель является одним из ведущих исследователей в области истории культуры и культурной истории Франции. Его работы охватывают различные аспекты культурной истории, включая историю чтения, историю изобразительного искусства, историю литературы и многие другие темы. Он также изучал социокультурные изменения в разные исторические периоды.</vt:lpstr>
      <vt:lpstr>Жак Ревель также играл важную роль в развитии историографии и методологии исторического исследования, особенно в контексте культурной истории и социальной истории. Его работы оказали влияние на многих исследователей во всем мире. Жак Ревель оказал значительное влияние на развитие микроистории, методологического подхода к историческим исследованиям, который акцентирует внимание на деталях, малых событиях и микроисторических случаях, чтобы лучше понять более общие социокультурные процессы и явления.</vt:lpstr>
      <vt:lpstr>Его работа и вклад в эту область выражаются в следующих аспектах:  Внимание к повседневной жизни: Жак Ревель акцентировал внимание на исследовании повседневной жизни обычных людей. Он исследовал маленькие аспекты жизни, такие как обычные записи, письма, картины и прочие материалы, которые часто игнорировались традиционными историками.  Метод микроанализа: Ревель разработал метод микроанализа, который позволяет исследователям анализировать и интерпретировать мелкие детали и фрагменты исторических источников. Этот метод помогает лучше понять поведение и мотивацию людей, их культурные установки и взаимодействие в различных социокультурных контекстах. </vt:lpstr>
      <vt:lpstr>Контекстуальный анализ: Ревель призывал к учитыванию контекста и среды, в которой происходили микроисторические события. Он считал, что даже мелкие детали могут бросать свет на социокультурные процессы и события в целом.  Важность повествования: В своих исследованиях Ревель придавал большое значение повествованию и сюжетам. Он подчеркивал, что хорошо составленные истории и рассказы могут помочь лучше понять микроисторические события и их значения. </vt:lpstr>
      <vt:lpstr>UN MOMENT, DES HISTOIRES byJacques Revel, Christophe Prochasson |French September 6, 2018 </vt:lpstr>
      <vt:lpstr>Вклад в культурную историю: Ревель сделал важный вклад в развитие культурной истории, демонстрируя, как микроисторический подход может помочь в изучении культурных изменений и эволюции в течение времени.  Благодаря своему методологическому вкладу и работе в области микроистории Жак Ревель оказал влияние на многих историков и исследователей, стимулировавших развитие этого подхода к историческим исследованиям. </vt:lpstr>
      <vt:lpstr>История частной жизни. Том 3. От Ренессанса до эпохи Просвещения. </vt:lpstr>
      <vt:lpstr>Пятитомная «История частной жизни» — всеобъемлющее исследование, созданное в 1980-е годы группой французских, британских и американских ученых под руководством прославленных историков из Школы «Анналов» — Филиппа Арьеса и Жоржа Дюби. Пятитомник охватывает всю историю Запада с Античности до конца XX века. В третьем томе рассказывается о том, как Европа и Америка вступают в Новое время: осознание идеи индивидуальности, распространение грамотности, религиозная Реформация оказывают влияние на частную жизнь, впервые позволяя сделать ее по-настоящему приватной, меняя отношение к браку, детям и дружбе, вере, этикету и политике. </vt:lpstr>
      <vt:lpstr>«Микроистория и анналы» («Microhistory and the Annales») - в этой книге Ревель обсуждает связь между методами микроистории и анналистской школой истории.  «История в истории» («Pour une histoire culturelle») - в этой книге Ревель затрагивает вопросы культурной истории и исследует методологию культурных исследований.  «Критика и общество: роль критики в современной литературной теории» («Criticism and Society: The Role of Critique in Modern Literary Theory») - в этой работе Ревель обсуждает критический анализ и его роль в современной литературной теории. </vt:lpstr>
      <vt:lpstr>Некоторые из его наиболее известных трудов:  «Микроистория: две или три вещи, которые я знаю о ней» («Microanalysis and the Construction of the Social») - в этой статье Ревель представил свой метод микроанализа, который стал одним из ключевых элементов микроистории.  «Микроистория: исследование повседневной жизни» («Microhistory and the Lost Peoples of Europe») - в этой книге Ревель разрабатывает методологию микроистории, подчеркивая важность изучения повседневных событий и мелких деталей.  «За гранью анналов: новая история и новая Америка» («Beyond the Annales: New Interpretations of the Americas») - это сборник статей, включая работу Ревеля, о новых направлениях и методах исторического исследования. </vt:lpstr>
      <vt:lpstr>Эти труды представляют собой лишь небольшую часть обширного вклада Жака Ревеля в различные области исторических исследований, включая микроисторию, культурную историю и методологию истории. Его работы оказали влияние на множество исследователей и стали важными текстами для понимания современных направлений в исторической науке.   </vt:lpstr>
      <vt:lpstr>Литература:</vt:lpstr>
      <vt:lpstr>Вопросы для самоконтроля: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КазНУ им. аль Фараби исторический факультет кафедра истории Казахстана</dc:title>
  <dc:creator>Удербаева Сауле</dc:creator>
  <cp:lastModifiedBy>Удербаева Сауле</cp:lastModifiedBy>
  <cp:revision>6</cp:revision>
  <dcterms:created xsi:type="dcterms:W3CDTF">2023-10-31T02:40:50Z</dcterms:created>
  <dcterms:modified xsi:type="dcterms:W3CDTF">2023-10-31T15:32:23Z</dcterms:modified>
</cp:coreProperties>
</file>